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0.xml" ContentType="application/vnd.openxmlformats-officedocument.presentationml.tags+xml"/>
  <Override PartName="/ppt/notesSlides/notesSlide16.xml" ContentType="application/vnd.openxmlformats-officedocument.presentationml.notesSlide+xml"/>
  <Override PartName="/ppt/tags/tag21.xml" ContentType="application/vnd.openxmlformats-officedocument.presentationml.tags+xml"/>
  <Override PartName="/ppt/notesSlides/notesSlide17.xml" ContentType="application/vnd.openxmlformats-officedocument.presentationml.notesSlide+xml"/>
  <Override PartName="/ppt/tags/tag22.xml" ContentType="application/vnd.openxmlformats-officedocument.presentationml.tags+xml"/>
  <Override PartName="/ppt/notesSlides/notesSlide18.xml" ContentType="application/vnd.openxmlformats-officedocument.presentationml.notesSlide+xml"/>
  <Override PartName="/ppt/tags/tag23.xml" ContentType="application/vnd.openxmlformats-officedocument.presentationml.tags+xml"/>
  <Override PartName="/ppt/notesSlides/notesSlide19.xml" ContentType="application/vnd.openxmlformats-officedocument.presentationml.notesSlide+xml"/>
  <Override PartName="/ppt/tags/tag24.xml" ContentType="application/vnd.openxmlformats-officedocument.presentationml.tags+xml"/>
  <Override PartName="/ppt/notesSlides/notesSlide20.xml" ContentType="application/vnd.openxmlformats-officedocument.presentationml.notesSlide+xml"/>
  <Override PartName="/ppt/tags/tag25.xml" ContentType="application/vnd.openxmlformats-officedocument.presentationml.tags+xml"/>
  <Override PartName="/ppt/notesSlides/notesSlide21.xml" ContentType="application/vnd.openxmlformats-officedocument.presentationml.notesSlide+xml"/>
  <Override PartName="/ppt/tags/tag26.xml" ContentType="application/vnd.openxmlformats-officedocument.presentationml.tags+xml"/>
  <Override PartName="/ppt/notesSlides/notesSlide22.xml" ContentType="application/vnd.openxmlformats-officedocument.presentationml.notesSlide+xml"/>
  <Override PartName="/ppt/tags/tag27.xml" ContentType="application/vnd.openxmlformats-officedocument.presentationml.tags+xml"/>
  <Override PartName="/ppt/notesSlides/notesSlide23.xml" ContentType="application/vnd.openxmlformats-officedocument.presentationml.notesSlide+xml"/>
  <Override PartName="/ppt/tags/tag28.xml" ContentType="application/vnd.openxmlformats-officedocument.presentationml.tags+xml"/>
  <Override PartName="/ppt/notesSlides/notesSlide24.xml" ContentType="application/vnd.openxmlformats-officedocument.presentationml.notesSlide+xml"/>
  <Override PartName="/ppt/tags/tag29.xml" ContentType="application/vnd.openxmlformats-officedocument.presentationml.tags+xml"/>
  <Override PartName="/ppt/notesSlides/notesSlide25.xml" ContentType="application/vnd.openxmlformats-officedocument.presentationml.notesSlide+xml"/>
  <Override PartName="/ppt/tags/tag30.xml" ContentType="application/vnd.openxmlformats-officedocument.presentationml.tags+xml"/>
  <Override PartName="/ppt/notesSlides/notesSlide26.xml" ContentType="application/vnd.openxmlformats-officedocument.presentationml.notesSlide+xml"/>
  <Override PartName="/ppt/tags/tag31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4" r:id="rId9"/>
    <p:sldId id="262" r:id="rId10"/>
    <p:sldId id="265" r:id="rId11"/>
    <p:sldId id="269" r:id="rId12"/>
    <p:sldId id="270" r:id="rId13"/>
    <p:sldId id="266" r:id="rId14"/>
    <p:sldId id="271" r:id="rId15"/>
    <p:sldId id="267" r:id="rId16"/>
    <p:sldId id="272" r:id="rId17"/>
    <p:sldId id="268" r:id="rId18"/>
    <p:sldId id="273" r:id="rId19"/>
    <p:sldId id="277" r:id="rId20"/>
    <p:sldId id="278" r:id="rId21"/>
    <p:sldId id="276" r:id="rId22"/>
    <p:sldId id="279" r:id="rId23"/>
    <p:sldId id="275" r:id="rId24"/>
    <p:sldId id="280" r:id="rId25"/>
    <p:sldId id="274" r:id="rId26"/>
    <p:sldId id="281" r:id="rId27"/>
    <p:sldId id="305" r:id="rId28"/>
  </p:sldIdLst>
  <p:sldSz cx="12192000" cy="6858000"/>
  <p:notesSz cx="6858000" cy="9144000"/>
  <p:custDataLst>
    <p:tags r:id="rId3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F937"/>
    <a:srgbClr val="F739FC"/>
    <a:srgbClr val="F5AA3B"/>
    <a:srgbClr val="2D5190"/>
    <a:srgbClr val="3864B2"/>
    <a:srgbClr val="0F36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44" autoAdjust="0"/>
    <p:restoredTop sz="96323" autoAdjust="0"/>
  </p:normalViewPr>
  <p:slideViewPr>
    <p:cSldViewPr snapToGrid="0">
      <p:cViewPr varScale="1">
        <p:scale>
          <a:sx n="75" d="100"/>
          <a:sy n="75" d="100"/>
        </p:scale>
        <p:origin x="-354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405C8-7EFE-4B15-807D-7765AE454758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0661A-DBC5-460F-8DD8-4E346A31B1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558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70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129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148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720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1870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471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985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58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5068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4484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602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3611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1061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7315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9066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5990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5086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1569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2489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360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295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400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193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5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304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211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594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436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891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159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2175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Управляющая кнопка: настраиваемая 5">
            <a:hlinkClick r:id="" action="ppaction://hlinkshowjump?jump=nextslide" highlightClick="1"/>
          </p:cNvPr>
          <p:cNvSpPr/>
          <p:nvPr userDrawn="1"/>
        </p:nvSpPr>
        <p:spPr>
          <a:xfrm>
            <a:off x="4160939" y="2952925"/>
            <a:ext cx="2910980" cy="1015068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ОТВЕТ</a:t>
            </a:r>
            <a:endParaRPr lang="ru-RU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492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0249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818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291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672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772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623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204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201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5DBFB-DE8D-4744-928A-4B216267F296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450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slide" Target="slide12.xml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6" Type="http://schemas.openxmlformats.org/officeDocument/2006/relationships/image" Target="../media/image12.png"/><Relationship Id="rId5" Type="http://schemas.openxmlformats.org/officeDocument/2006/relationships/slide" Target="slide14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6" Type="http://schemas.openxmlformats.org/officeDocument/2006/relationships/image" Target="../media/image13.png"/><Relationship Id="rId5" Type="http://schemas.openxmlformats.org/officeDocument/2006/relationships/slide" Target="slide16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6" Type="http://schemas.openxmlformats.org/officeDocument/2006/relationships/image" Target="../media/image14.png"/><Relationship Id="rId5" Type="http://schemas.openxmlformats.org/officeDocument/2006/relationships/slide" Target="slide18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Relationship Id="rId5" Type="http://schemas.openxmlformats.org/officeDocument/2006/relationships/image" Target="../media/image15.png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6" Type="http://schemas.openxmlformats.org/officeDocument/2006/relationships/image" Target="../media/image16.png"/><Relationship Id="rId5" Type="http://schemas.openxmlformats.org/officeDocument/2006/relationships/slide" Target="slide20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21.xml"/><Relationship Id="rId3" Type="http://schemas.openxmlformats.org/officeDocument/2006/relationships/notesSlide" Target="../notesSlides/notesSlide2.xml"/><Relationship Id="rId7" Type="http://schemas.openxmlformats.org/officeDocument/2006/relationships/slide" Target="slide9.xml"/><Relationship Id="rId12" Type="http://schemas.openxmlformats.org/officeDocument/2006/relationships/slide" Target="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slide" Target="slide7.xml"/><Relationship Id="rId11" Type="http://schemas.openxmlformats.org/officeDocument/2006/relationships/slide" Target="slide17.xml"/><Relationship Id="rId5" Type="http://schemas.openxmlformats.org/officeDocument/2006/relationships/slide" Target="slide5.xml"/><Relationship Id="rId15" Type="http://schemas.openxmlformats.org/officeDocument/2006/relationships/slide" Target="slide25.xml"/><Relationship Id="rId10" Type="http://schemas.openxmlformats.org/officeDocument/2006/relationships/slide" Target="slide15.xml"/><Relationship Id="rId4" Type="http://schemas.openxmlformats.org/officeDocument/2006/relationships/slide" Target="slide3.xml"/><Relationship Id="rId9" Type="http://schemas.openxmlformats.org/officeDocument/2006/relationships/slide" Target="slide13.xml"/><Relationship Id="rId14" Type="http://schemas.openxmlformats.org/officeDocument/2006/relationships/slide" Target="slide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5.xml"/><Relationship Id="rId6" Type="http://schemas.openxmlformats.org/officeDocument/2006/relationships/image" Target="../media/image18.png"/><Relationship Id="rId5" Type="http://schemas.openxmlformats.org/officeDocument/2006/relationships/slide" Target="slide2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6.xml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7.xml"/><Relationship Id="rId5" Type="http://schemas.openxmlformats.org/officeDocument/2006/relationships/slide" Target="slide24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8.xml"/><Relationship Id="rId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9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slide" Target="slide26.xml"/><Relationship Id="rId10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0.xml"/><Relationship Id="rId5" Type="http://schemas.openxmlformats.org/officeDocument/2006/relationships/image" Target="../media/image28.png"/><Relationship Id="rId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1.xml"/><Relationship Id="rId5" Type="http://schemas.openxmlformats.org/officeDocument/2006/relationships/image" Target="../media/image29.png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5" Type="http://schemas.openxmlformats.org/officeDocument/2006/relationships/slide" Target="slide6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5" Type="http://schemas.openxmlformats.org/officeDocument/2006/relationships/slide" Target="slide8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5" Type="http://schemas.openxmlformats.org/officeDocument/2006/relationships/slide" Target="slide10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89000"/>
              </a:schemeClr>
            </a:gs>
            <a:gs pos="22000">
              <a:schemeClr val="accent5">
                <a:lumMod val="89000"/>
              </a:schemeClr>
            </a:gs>
            <a:gs pos="62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624601"/>
              </p:ext>
            </p:extLst>
          </p:nvPr>
        </p:nvGraphicFramePr>
        <p:xfrm>
          <a:off x="2552700" y="1130300"/>
          <a:ext cx="7023100" cy="4518660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755775"/>
                <a:gridCol w="1755775"/>
                <a:gridCol w="1755775"/>
                <a:gridCol w="1755775"/>
              </a:tblGrid>
              <a:tr h="2259330">
                <a:tc>
                  <a:txBody>
                    <a:bodyPr/>
                    <a:lstStyle/>
                    <a:p>
                      <a:pPr algn="ctr"/>
                      <a:r>
                        <a:rPr lang="en-US" sz="13800" b="1" dirty="0" smtClean="0">
                          <a:solidFill>
                            <a:schemeClr val="tx1"/>
                          </a:solidFill>
                        </a:rPr>
                        <a:t>Y</a:t>
                      </a:r>
                      <a:endParaRPr lang="ru-RU" sz="13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800" b="1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ru-RU" sz="13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800" b="1" dirty="0" smtClean="0">
                          <a:solidFill>
                            <a:schemeClr val="tx1"/>
                          </a:solidFill>
                        </a:rPr>
                        <a:t>U</a:t>
                      </a:r>
                      <a:endParaRPr lang="ru-RU" sz="13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800" b="1" dirty="0" smtClean="0">
                          <a:solidFill>
                            <a:schemeClr val="tx1"/>
                          </a:solidFill>
                        </a:rPr>
                        <a:t>R</a:t>
                      </a:r>
                      <a:endParaRPr lang="ru-RU" sz="13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259330">
                <a:tc>
                  <a:txBody>
                    <a:bodyPr/>
                    <a:lstStyle/>
                    <a:p>
                      <a:pPr algn="ctr"/>
                      <a:r>
                        <a:rPr lang="en-US" sz="13800" b="1" dirty="0" smtClean="0"/>
                        <a:t>G</a:t>
                      </a:r>
                      <a:endParaRPr lang="ru-RU" sz="13800" b="1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800" b="1" dirty="0" smtClean="0"/>
                        <a:t>A</a:t>
                      </a:r>
                      <a:endParaRPr lang="ru-RU" sz="13800" b="1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800" b="1" dirty="0" smtClean="0"/>
                        <a:t>M</a:t>
                      </a:r>
                      <a:endParaRPr lang="ru-RU" sz="13800" b="1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800" b="1" dirty="0" smtClean="0"/>
                        <a:t>E</a:t>
                      </a:r>
                      <a:endParaRPr lang="ru-RU" sz="13800" b="1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6975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Right answer</a:t>
            </a:r>
            <a:br>
              <a:rPr lang="en-GB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GB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1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</a:t>
            </a:r>
            <a:br>
              <a:rPr lang="en-GB" sz="31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1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toys</a:t>
            </a:r>
            <a:br>
              <a:rPr lang="en-GB" sz="31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1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planes</a:t>
            </a:r>
            <a:br>
              <a:rPr lang="en-GB" sz="31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1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draw</a:t>
            </a:r>
            <a:r>
              <a:rPr lang="en-US" sz="31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1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78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88543">
            <a:off x="4727170" y="3921885"/>
            <a:ext cx="2150153" cy="12934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0" y="5800882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5206524" y="5952718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2373643" y="523008"/>
            <a:ext cx="727800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Name the pictures</a:t>
            </a:r>
            <a:endParaRPr lang="ru-RU" sz="3500" b="1" dirty="0" smtClean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ru-RU" sz="3500" b="1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r="8462"/>
          <a:stretch/>
        </p:blipFill>
        <p:spPr>
          <a:xfrm>
            <a:off x="691955" y="1387753"/>
            <a:ext cx="1928450" cy="18680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/>
          <a:srcRect l="8949" r="9919"/>
          <a:stretch/>
        </p:blipFill>
        <p:spPr>
          <a:xfrm>
            <a:off x="2867167" y="1387753"/>
            <a:ext cx="1932043" cy="18680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3644" y="1387753"/>
            <a:ext cx="1851454" cy="18680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07830" y="1387754"/>
            <a:ext cx="1868059" cy="18680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1"/>
          <a:srcRect r="21631"/>
          <a:stretch/>
        </p:blipFill>
        <p:spPr>
          <a:xfrm>
            <a:off x="9200323" y="1387754"/>
            <a:ext cx="1897168" cy="18680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2"/>
          <a:srcRect t="12211" r="7109" b="4379"/>
          <a:stretch/>
        </p:blipFill>
        <p:spPr>
          <a:xfrm>
            <a:off x="691955" y="3521354"/>
            <a:ext cx="2089833" cy="18765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971280">
            <a:off x="2872640" y="4040584"/>
            <a:ext cx="2416447" cy="11289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15956" y="3626272"/>
            <a:ext cx="1859933" cy="186279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00323" y="3619411"/>
            <a:ext cx="1876516" cy="18765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107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8" y="6065915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1482436"/>
            <a:ext cx="10759642" cy="343976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Right answer</a:t>
            </a:r>
            <a:br>
              <a:rPr lang="en-GB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GB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5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</a:t>
            </a:r>
            <a:br>
              <a:rPr lang="en-GB" sz="35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5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pencil</a:t>
            </a:r>
            <a:br>
              <a:rPr lang="en-GB" sz="35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5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desk</a:t>
            </a:r>
            <a:br>
              <a:rPr lang="en-GB" sz="35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5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bag</a:t>
            </a:r>
            <a:br>
              <a:rPr lang="en-GB" sz="35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5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books</a:t>
            </a:r>
            <a:br>
              <a:rPr lang="en-GB" sz="35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5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pencil case</a:t>
            </a:r>
            <a:br>
              <a:rPr lang="en-GB" sz="35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5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ruler</a:t>
            </a:r>
            <a:br>
              <a:rPr lang="en-GB" sz="35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5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rubber</a:t>
            </a:r>
            <a:br>
              <a:rPr lang="en-GB" sz="35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5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pencil sharpener</a:t>
            </a:r>
            <a:br>
              <a:rPr lang="en-GB" sz="35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5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chair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489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589" y="5784718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8874949" y="5987958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092" y="180303"/>
            <a:ext cx="6833953" cy="64110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38371" y="933597"/>
            <a:ext cx="319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261096" y="2177523"/>
            <a:ext cx="348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897013" y="3574567"/>
            <a:ext cx="348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788155" y="4135869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5086925" y="5576919"/>
            <a:ext cx="696686" cy="370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5</a:t>
            </a:r>
            <a:endParaRPr lang="en-GB" dirty="0"/>
          </a:p>
        </p:txBody>
      </p:sp>
      <p:sp>
        <p:nvSpPr>
          <p:cNvPr id="13" name="Прямоугольник 2"/>
          <p:cNvSpPr/>
          <p:nvPr/>
        </p:nvSpPr>
        <p:spPr>
          <a:xfrm>
            <a:off x="5998028" y="2479375"/>
            <a:ext cx="727800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Match A-D with 1-5</a:t>
            </a:r>
            <a:endParaRPr lang="ru-RU" sz="3500" b="1" dirty="0" smtClean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ru-RU" sz="3500" b="1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089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591717" y="161252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en-GB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Right answer</a:t>
            </a:r>
            <a:br>
              <a:rPr lang="en-GB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48394" y="2435149"/>
            <a:ext cx="461849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A – 4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B – 1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C – 3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D – 2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E – 5</a:t>
            </a:r>
          </a:p>
          <a:p>
            <a:r>
              <a:rPr lang="en-GB" dirty="0" smtClean="0"/>
              <a:t> 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758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15" y="5687276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2473211" y="5890516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9" name="Прямоугольник 2"/>
          <p:cNvSpPr/>
          <p:nvPr/>
        </p:nvSpPr>
        <p:spPr>
          <a:xfrm>
            <a:off x="509055" y="654754"/>
            <a:ext cx="549087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Find and say where</a:t>
            </a:r>
            <a:r>
              <a:rPr lang="ru-RU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lang="en-GB" sz="3500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rubber, </a:t>
            </a:r>
            <a:r>
              <a:rPr lang="en-GB" sz="3500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pen, </a:t>
            </a:r>
            <a:r>
              <a:rPr lang="en-GB" sz="3500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bag, </a:t>
            </a:r>
            <a:r>
              <a:rPr lang="en-GB" sz="3500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books, </a:t>
            </a:r>
            <a:r>
              <a:rPr lang="en-GB" sz="3500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pencil </a:t>
            </a:r>
            <a:r>
              <a:rPr lang="en-GB" sz="3500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case </a:t>
            </a:r>
            <a:r>
              <a:rPr lang="en-GB" sz="3500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</a:t>
            </a:r>
            <a:r>
              <a:rPr lang="en-GB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algn="ctr"/>
            <a:r>
              <a:rPr lang="en-GB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the prepositions and there is/are</a:t>
            </a:r>
          </a:p>
          <a:p>
            <a:pPr algn="ctr"/>
            <a:r>
              <a:rPr lang="en-GB" sz="3500" i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lang="en-GB" sz="3500" i="1" u="sng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There is </a:t>
            </a:r>
            <a:r>
              <a:rPr lang="en-GB" sz="3500" i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rubber </a:t>
            </a:r>
            <a:r>
              <a:rPr lang="en-GB" sz="3500" i="1" u="sng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</a:t>
            </a:r>
            <a:r>
              <a:rPr lang="en-GB" sz="3500" i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chair”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452"/>
          <a:stretch/>
        </p:blipFill>
        <p:spPr>
          <a:xfrm>
            <a:off x="6156806" y="511164"/>
            <a:ext cx="5553345" cy="5822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529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84660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en-GB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Right answer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68504" y="1801035"/>
            <a:ext cx="77659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dirty="0" smtClean="0">
                <a:solidFill>
                  <a:schemeClr val="bg1"/>
                </a:solidFill>
              </a:rPr>
              <a:t>There is a rubber on the chair</a:t>
            </a:r>
          </a:p>
          <a:p>
            <a:pPr marL="514350" indent="-514350">
              <a:buAutoNum type="arabicPeriod"/>
            </a:pPr>
            <a:r>
              <a:rPr lang="en-GB" sz="2800" dirty="0" smtClean="0">
                <a:solidFill>
                  <a:schemeClr val="bg1"/>
                </a:solidFill>
              </a:rPr>
              <a:t>There is a pen on the textbook </a:t>
            </a:r>
          </a:p>
          <a:p>
            <a:pPr marL="514350" indent="-514350">
              <a:buAutoNum type="arabicPeriod"/>
            </a:pPr>
            <a:r>
              <a:rPr lang="en-GB" sz="2800" dirty="0" smtClean="0">
                <a:solidFill>
                  <a:schemeClr val="bg1"/>
                </a:solidFill>
              </a:rPr>
              <a:t>There </a:t>
            </a:r>
            <a:r>
              <a:rPr lang="en-GB" sz="2800" dirty="0" smtClean="0">
                <a:solidFill>
                  <a:schemeClr val="bg1"/>
                </a:solidFill>
              </a:rPr>
              <a:t>is a bag near/next to the </a:t>
            </a:r>
            <a:r>
              <a:rPr lang="en-GB" sz="2800" dirty="0" smtClean="0">
                <a:solidFill>
                  <a:schemeClr val="bg1"/>
                </a:solidFill>
              </a:rPr>
              <a:t>chair</a:t>
            </a:r>
            <a:endParaRPr lang="en-GB" sz="2800" dirty="0" smtClean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r>
              <a:rPr lang="en-GB" sz="2800" dirty="0" smtClean="0">
                <a:solidFill>
                  <a:schemeClr val="bg1"/>
                </a:solidFill>
              </a:rPr>
              <a:t>There are books on the floor/ under the </a:t>
            </a:r>
            <a:r>
              <a:rPr lang="en-GB" sz="2800" dirty="0" smtClean="0">
                <a:solidFill>
                  <a:schemeClr val="bg1"/>
                </a:solidFill>
              </a:rPr>
              <a:t>desk</a:t>
            </a:r>
            <a:endParaRPr lang="en-GB" sz="2800" dirty="0" smtClean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r>
              <a:rPr lang="en-GB" sz="2800" dirty="0" smtClean="0">
                <a:solidFill>
                  <a:schemeClr val="bg1"/>
                </a:solidFill>
              </a:rPr>
              <a:t>There is a pencil case on the </a:t>
            </a:r>
            <a:r>
              <a:rPr lang="en-GB" sz="2800" dirty="0" smtClean="0">
                <a:solidFill>
                  <a:schemeClr val="bg1"/>
                </a:solidFill>
              </a:rPr>
              <a:t>desk</a:t>
            </a:r>
            <a:endParaRPr lang="en-GB" sz="2800" dirty="0" smtClean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endParaRPr lang="en-GB" sz="28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834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593387" y="535204"/>
            <a:ext cx="1100522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Find the words</a:t>
            </a:r>
          </a:p>
          <a:p>
            <a:pPr algn="ctr"/>
            <a:endParaRPr lang="en-US" sz="3500" b="1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8438" y="1392759"/>
            <a:ext cx="5755123" cy="40724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637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715704" y="2859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en-GB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Right answer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407093" y="1500621"/>
            <a:ext cx="5376863" cy="3801822"/>
            <a:chOff x="3407093" y="1500621"/>
            <a:chExt cx="5376863" cy="3801822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07093" y="1500621"/>
              <a:ext cx="5376863" cy="3801822"/>
            </a:xfrm>
            <a:prstGeom prst="rect">
              <a:avLst/>
            </a:prstGeom>
          </p:spPr>
        </p:pic>
        <p:cxnSp>
          <p:nvCxnSpPr>
            <p:cNvPr id="11" name="Прямая соединительная линия 10"/>
            <p:cNvCxnSpPr/>
            <p:nvPr/>
          </p:nvCxnSpPr>
          <p:spPr>
            <a:xfrm>
              <a:off x="3823855" y="1799207"/>
              <a:ext cx="0" cy="171984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4572000" y="2272145"/>
              <a:ext cx="386541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flipV="1">
              <a:off x="4572000" y="2815771"/>
              <a:ext cx="3865418" cy="14515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4572000" y="3367314"/>
              <a:ext cx="3193143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4572000" y="3947886"/>
              <a:ext cx="1683657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flipV="1">
              <a:off x="4572000" y="4470400"/>
              <a:ext cx="3193143" cy="14514"/>
            </a:xfrm>
            <a:prstGeom prst="line">
              <a:avLst/>
            </a:prstGeom>
            <a:ln w="38100">
              <a:solidFill>
                <a:srgbClr val="F5AA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flipV="1">
              <a:off x="3722255" y="4963886"/>
              <a:ext cx="2533402" cy="14514"/>
            </a:xfrm>
            <a:prstGeom prst="line">
              <a:avLst/>
            </a:prstGeom>
            <a:ln w="38100">
              <a:solidFill>
                <a:srgbClr val="F739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6850743" y="3817257"/>
              <a:ext cx="0" cy="1146629"/>
            </a:xfrm>
            <a:prstGeom prst="line">
              <a:avLst/>
            </a:prstGeom>
            <a:ln w="38100">
              <a:solidFill>
                <a:srgbClr val="5CF9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4924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71" y="5487221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9650206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1798"/>
            <a:ext cx="9358648" cy="68362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2448" y="2470839"/>
            <a:ext cx="2679552" cy="1609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679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D5190"/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4493924"/>
              </p:ext>
            </p:extLst>
          </p:nvPr>
        </p:nvGraphicFramePr>
        <p:xfrm>
          <a:off x="1353121" y="1309254"/>
          <a:ext cx="9230472" cy="4114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3074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807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807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8076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8076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GB" sz="2500" b="0" cap="none" spc="0" noProof="0" dirty="0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My Family</a:t>
                      </a:r>
                      <a:endParaRPr lang="en-GB" sz="2500" b="0" cap="none" spc="0" noProof="0" dirty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u="none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4" action="ppaction://hlinksldjump"/>
                        </a:rPr>
                        <a:t>100</a:t>
                      </a:r>
                      <a:endParaRPr lang="ru-RU" sz="3500" u="none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5" action="ppaction://hlinksldjump"/>
                        </a:rPr>
                        <a:t>200</a:t>
                      </a:r>
                      <a:endParaRPr lang="ru-RU" sz="350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6" action="ppaction://hlinksldjump"/>
                        </a:rPr>
                        <a:t>300</a:t>
                      </a:r>
                      <a:endParaRPr lang="ru-RU" sz="350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7" action="ppaction://hlinksldjump"/>
                        </a:rPr>
                        <a:t>400</a:t>
                      </a:r>
                      <a:endParaRPr lang="ru-RU" sz="350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de-DE" sz="2500" b="0" cap="none" spc="0" dirty="0" err="1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My</a:t>
                      </a:r>
                      <a:r>
                        <a:rPr lang="de-DE" sz="2500" b="0" cap="none" spc="0" baseline="0" dirty="0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Desk </a:t>
                      </a:r>
                      <a:r>
                        <a:rPr lang="de-DE" sz="2500" b="0" cap="none" spc="0" baseline="0" dirty="0" err="1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Is</a:t>
                      </a:r>
                      <a:r>
                        <a:rPr lang="de-DE" sz="2500" b="0" cap="none" spc="0" baseline="0" dirty="0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a </a:t>
                      </a:r>
                      <a:r>
                        <a:rPr lang="de-DE" sz="2500" b="0" cap="none" spc="0" baseline="0" dirty="0" err="1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Mess</a:t>
                      </a:r>
                      <a:endParaRPr lang="ru-RU" sz="2500" b="0" cap="none" spc="0" dirty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8" action="ppaction://hlinksldjump"/>
                        </a:rPr>
                        <a:t>100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9" action="ppaction://hlinksldjump"/>
                        </a:rPr>
                        <a:t>200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0" action="ppaction://hlinksldjump"/>
                        </a:rPr>
                        <a:t>300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1" action="ppaction://hlinksldjump"/>
                        </a:rPr>
                        <a:t>400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de-DE" sz="2500" b="0" cap="none" spc="0" dirty="0" err="1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My</a:t>
                      </a:r>
                      <a:r>
                        <a:rPr lang="de-DE" sz="2500" b="0" cap="none" spc="0" baseline="0" dirty="0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de-DE" sz="2500" b="0" cap="none" spc="0" baseline="0" dirty="0" err="1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Dream</a:t>
                      </a:r>
                      <a:r>
                        <a:rPr lang="de-DE" sz="2500" b="0" cap="none" spc="0" baseline="0" dirty="0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Town</a:t>
                      </a:r>
                      <a:endParaRPr lang="ru-RU" sz="2500" b="0" cap="none" spc="0" dirty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2" action="ppaction://hlinksldjump"/>
                        </a:rPr>
                        <a:t>100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3" action="ppaction://hlinksldjump"/>
                        </a:rPr>
                        <a:t>200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4" action="ppaction://hlinksldjump"/>
                        </a:rPr>
                        <a:t>300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5" action="ppaction://hlinksldjump"/>
                        </a:rPr>
                        <a:t>400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32649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8" name="Заголовок 3"/>
          <p:cNvSpPr>
            <a:spLocks noGrp="1"/>
          </p:cNvSpPr>
          <p:nvPr>
            <p:ph type="title"/>
          </p:nvPr>
        </p:nvSpPr>
        <p:spPr>
          <a:xfrm>
            <a:off x="715704" y="1550820"/>
            <a:ext cx="10759642" cy="3114169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Right answer</a:t>
            </a:r>
            <a:r>
              <a:rPr lang="en-US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31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31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1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GB" sz="31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wimming pool</a:t>
            </a:r>
            <a:br>
              <a:rPr lang="en-GB" sz="31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1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beach</a:t>
            </a:r>
            <a:br>
              <a:rPr lang="en-GB" sz="31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1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two cinemas</a:t>
            </a:r>
            <a:br>
              <a:rPr lang="en-GB" sz="31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1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restaurant/café</a:t>
            </a:r>
            <a:br>
              <a:rPr lang="en-GB" sz="31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1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castle</a:t>
            </a:r>
            <a:br>
              <a:rPr lang="en-GB" sz="31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1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 station</a:t>
            </a:r>
            <a:br>
              <a:rPr lang="en-GB" sz="31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1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railway station</a:t>
            </a:r>
            <a:br>
              <a:rPr lang="en-GB" sz="31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1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supermarket</a:t>
            </a:r>
            <a:br>
              <a:rPr lang="en-GB" sz="31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1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park</a:t>
            </a:r>
            <a:endParaRPr lang="ru-RU" sz="31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100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7" name="Прямоугольник 2"/>
          <p:cNvSpPr/>
          <p:nvPr/>
        </p:nvSpPr>
        <p:spPr>
          <a:xfrm>
            <a:off x="1202319" y="436624"/>
            <a:ext cx="962065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Solve the puzzle</a:t>
            </a:r>
            <a:endParaRPr lang="en-US" sz="3500" b="1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9933" y="1240111"/>
            <a:ext cx="7413379" cy="41639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109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715704" y="2140574"/>
            <a:ext cx="10759642" cy="2454013"/>
          </a:xfrm>
        </p:spPr>
        <p:txBody>
          <a:bodyPr>
            <a:normAutofit/>
          </a:bodyPr>
          <a:lstStyle/>
          <a:p>
            <a:pPr algn="ctr"/>
            <a:r>
              <a:rPr lang="en-GB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Right answer</a:t>
            </a:r>
            <a:r>
              <a:rPr lang="en-US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8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castle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918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7" name="Прямоугольник 2"/>
          <p:cNvSpPr/>
          <p:nvPr/>
        </p:nvSpPr>
        <p:spPr>
          <a:xfrm>
            <a:off x="294665" y="736934"/>
            <a:ext cx="11603915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Complete the text with a/an, any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53938" y="2063903"/>
            <a:ext cx="968412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/>
            <a:r>
              <a:rPr lang="en-US" sz="3200" dirty="0">
                <a:solidFill>
                  <a:schemeClr val="bg1"/>
                </a:solidFill>
              </a:rPr>
              <a:t>My town is great! There is </a:t>
            </a:r>
            <a:r>
              <a:rPr lang="en-US" sz="3200" dirty="0" smtClean="0">
                <a:solidFill>
                  <a:schemeClr val="bg1"/>
                </a:solidFill>
              </a:rPr>
              <a:t>…(1) </a:t>
            </a:r>
            <a:r>
              <a:rPr lang="en-US" sz="3200" dirty="0">
                <a:solidFill>
                  <a:schemeClr val="bg1"/>
                </a:solidFill>
              </a:rPr>
              <a:t>big river and there is </a:t>
            </a:r>
            <a:r>
              <a:rPr lang="en-US" sz="3200" dirty="0" smtClean="0">
                <a:solidFill>
                  <a:schemeClr val="bg1"/>
                </a:solidFill>
              </a:rPr>
              <a:t>…(2) </a:t>
            </a:r>
            <a:r>
              <a:rPr lang="en-US" sz="3200" dirty="0">
                <a:solidFill>
                  <a:schemeClr val="bg1"/>
                </a:solidFill>
              </a:rPr>
              <a:t>old bridge over it. There isn’t </a:t>
            </a:r>
            <a:r>
              <a:rPr lang="en-US" sz="3200" dirty="0" smtClean="0">
                <a:solidFill>
                  <a:schemeClr val="bg1"/>
                </a:solidFill>
              </a:rPr>
              <a:t>…(3) </a:t>
            </a:r>
            <a:r>
              <a:rPr lang="en-US" sz="3200" dirty="0">
                <a:solidFill>
                  <a:schemeClr val="bg1"/>
                </a:solidFill>
              </a:rPr>
              <a:t>railway </a:t>
            </a:r>
            <a:r>
              <a:rPr lang="en-US" sz="3200" dirty="0" smtClean="0">
                <a:solidFill>
                  <a:schemeClr val="bg1"/>
                </a:solidFill>
              </a:rPr>
              <a:t>station, </a:t>
            </a:r>
            <a:r>
              <a:rPr lang="en-US" sz="3200" dirty="0">
                <a:solidFill>
                  <a:schemeClr val="bg1"/>
                </a:solidFill>
              </a:rPr>
              <a:t>but there is </a:t>
            </a:r>
            <a:r>
              <a:rPr lang="en-US" sz="3200" dirty="0" smtClean="0">
                <a:solidFill>
                  <a:schemeClr val="bg1"/>
                </a:solidFill>
              </a:rPr>
              <a:t>…(4) </a:t>
            </a:r>
            <a:r>
              <a:rPr lang="en-US" sz="3200" dirty="0">
                <a:solidFill>
                  <a:schemeClr val="bg1"/>
                </a:solidFill>
              </a:rPr>
              <a:t>big bus station. There are a lot of restaurants and there </a:t>
            </a:r>
            <a:r>
              <a:rPr lang="en-US" sz="3200" dirty="0" smtClean="0">
                <a:solidFill>
                  <a:schemeClr val="bg1"/>
                </a:solidFill>
              </a:rPr>
              <a:t>aren’t …(5) </a:t>
            </a:r>
            <a:r>
              <a:rPr lang="en-US" sz="3200" dirty="0">
                <a:solidFill>
                  <a:schemeClr val="bg1"/>
                </a:solidFill>
              </a:rPr>
              <a:t>big supermarkets. What about your town? Are there </a:t>
            </a:r>
            <a:r>
              <a:rPr lang="en-US" sz="3200" dirty="0" smtClean="0">
                <a:solidFill>
                  <a:schemeClr val="bg1"/>
                </a:solidFill>
              </a:rPr>
              <a:t>…(6) </a:t>
            </a:r>
            <a:r>
              <a:rPr lang="en-US" sz="3200" dirty="0">
                <a:solidFill>
                  <a:schemeClr val="bg1"/>
                </a:solidFill>
              </a:rPr>
              <a:t>museums?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030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715704" y="916209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en-GB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Right answer</a:t>
            </a:r>
            <a:r>
              <a:rPr lang="en-US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76489" y="2180121"/>
            <a:ext cx="190771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en-GB" sz="3200" dirty="0" smtClean="0">
                <a:solidFill>
                  <a:schemeClr val="bg1"/>
                </a:solidFill>
              </a:rPr>
              <a:t>a</a:t>
            </a:r>
          </a:p>
          <a:p>
            <a:pPr marL="514350" indent="-514350" algn="just">
              <a:buAutoNum type="arabicPeriod"/>
            </a:pPr>
            <a:r>
              <a:rPr lang="en-GB" sz="3200" dirty="0" smtClean="0">
                <a:solidFill>
                  <a:schemeClr val="bg1"/>
                </a:solidFill>
              </a:rPr>
              <a:t>an</a:t>
            </a:r>
          </a:p>
          <a:p>
            <a:pPr marL="514350" indent="-514350" algn="just">
              <a:buAutoNum type="arabicPeriod"/>
            </a:pPr>
            <a:r>
              <a:rPr lang="en-GB" sz="3200" dirty="0" smtClean="0">
                <a:solidFill>
                  <a:schemeClr val="bg1"/>
                </a:solidFill>
              </a:rPr>
              <a:t>a</a:t>
            </a:r>
          </a:p>
          <a:p>
            <a:pPr marL="514350" indent="-514350" algn="just">
              <a:buAutoNum type="arabicPeriod"/>
            </a:pPr>
            <a:r>
              <a:rPr lang="en-GB" sz="3200" dirty="0" smtClean="0">
                <a:solidFill>
                  <a:schemeClr val="bg1"/>
                </a:solidFill>
              </a:rPr>
              <a:t>a</a:t>
            </a:r>
          </a:p>
          <a:p>
            <a:pPr marL="514350" indent="-514350" algn="just">
              <a:buAutoNum type="arabicPeriod"/>
            </a:pPr>
            <a:r>
              <a:rPr lang="en-GB" sz="3200" dirty="0" smtClean="0">
                <a:solidFill>
                  <a:schemeClr val="bg1"/>
                </a:solidFill>
              </a:rPr>
              <a:t>any</a:t>
            </a:r>
          </a:p>
          <a:p>
            <a:pPr marL="514350" indent="-514350" algn="just">
              <a:buAutoNum type="arabicPeriod"/>
            </a:pPr>
            <a:r>
              <a:rPr lang="en-GB" sz="3200" dirty="0" smtClean="0">
                <a:solidFill>
                  <a:schemeClr val="bg1"/>
                </a:solidFill>
              </a:rPr>
              <a:t>any</a:t>
            </a:r>
          </a:p>
          <a:p>
            <a:pPr marL="514350" indent="-514350" algn="just">
              <a:buAutoNum type="arabicPeriod"/>
            </a:pPr>
            <a:endParaRPr lang="en-GB" sz="3200" dirty="0" smtClean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761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971" y="5687276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2012277" y="5808986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56613" y="391102"/>
            <a:ext cx="392126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3500" b="1" dirty="0">
                <a:solidFill>
                  <a:srgbClr val="FFC000">
                    <a:lumMod val="40000"/>
                    <a:lumOff val="6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Solve the puzzle</a:t>
            </a:r>
            <a:endParaRPr lang="ru-RU" sz="3500" b="1" dirty="0">
              <a:solidFill>
                <a:srgbClr val="FFC000">
                  <a:lumMod val="40000"/>
                  <a:lumOff val="60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653" y="767428"/>
            <a:ext cx="5611873" cy="4450796"/>
          </a:xfrm>
          <a:prstGeom prst="rect">
            <a:avLst/>
          </a:prstGeom>
          <a:effectLst>
            <a:glow rad="622300">
              <a:schemeClr val="bg1">
                <a:alpha val="90000"/>
              </a:schemeClr>
            </a:glow>
          </a:effectLst>
        </p:spPr>
      </p:pic>
      <p:grpSp>
        <p:nvGrpSpPr>
          <p:cNvPr id="24" name="Группа 23"/>
          <p:cNvGrpSpPr/>
          <p:nvPr/>
        </p:nvGrpSpPr>
        <p:grpSpPr>
          <a:xfrm>
            <a:off x="6052716" y="364203"/>
            <a:ext cx="4889383" cy="6419600"/>
            <a:chOff x="6052716" y="364203"/>
            <a:chExt cx="4889383" cy="6419600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52716" y="364203"/>
              <a:ext cx="2492114" cy="1512222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98561" y="373294"/>
              <a:ext cx="2333165" cy="1503131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52716" y="1962069"/>
              <a:ext cx="2492114" cy="1530960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598561" y="1939443"/>
              <a:ext cx="2333165" cy="1529096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52716" y="3601818"/>
              <a:ext cx="2492114" cy="1647143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598561" y="3596743"/>
              <a:ext cx="2333165" cy="1621481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13"/>
            <a:srcRect t="14154"/>
            <a:stretch/>
          </p:blipFill>
          <p:spPr>
            <a:xfrm>
              <a:off x="6052716" y="5270010"/>
              <a:ext cx="2492114" cy="1496657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014713" y="5248961"/>
              <a:ext cx="1594310" cy="1534842"/>
            </a:xfrm>
            <a:prstGeom prst="rect">
              <a:avLst/>
            </a:prstGeom>
          </p:spPr>
        </p:pic>
        <p:sp>
          <p:nvSpPr>
            <p:cNvPr id="23" name="Прямоугольник 22"/>
            <p:cNvSpPr/>
            <p:nvPr/>
          </p:nvSpPr>
          <p:spPr>
            <a:xfrm>
              <a:off x="8135471" y="1492624"/>
              <a:ext cx="409359" cy="38380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GB" dirty="0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10522367" y="1491443"/>
              <a:ext cx="409359" cy="38380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GB" dirty="0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8135470" y="3098930"/>
              <a:ext cx="409359" cy="38380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  <a:endParaRPr lang="en-GB" dirty="0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0532740" y="3101458"/>
              <a:ext cx="409359" cy="38380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  <a:endParaRPr lang="en-GB" dirty="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8135471" y="4844263"/>
              <a:ext cx="409359" cy="38380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  <a:endParaRPr lang="en-GB" dirty="0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10522367" y="4834423"/>
              <a:ext cx="409359" cy="38380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6</a:t>
              </a:r>
              <a:endParaRPr lang="en-GB" dirty="0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8135471" y="6400002"/>
              <a:ext cx="409359" cy="38380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</a:t>
              </a:r>
              <a:endParaRPr lang="en-GB" dirty="0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0522367" y="6315412"/>
              <a:ext cx="409359" cy="35690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8</a:t>
              </a:r>
              <a:endParaRPr lang="en-GB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2437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715704" y="389038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Right answer</a:t>
            </a:r>
            <a:r>
              <a:rPr lang="en-US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5333" y="1390742"/>
            <a:ext cx="5760384" cy="43288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447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58218DA-40B0-4513-96C9-B89B451634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302" y="477055"/>
            <a:ext cx="5611395" cy="47955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655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57619" y="647500"/>
            <a:ext cx="72780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Find </a:t>
            </a:r>
            <a:r>
              <a:rPr lang="en-GB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lang="en-GB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extra </a:t>
            </a:r>
            <a:r>
              <a:rPr lang="en-GB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words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63631" y="2111705"/>
            <a:ext cx="96659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arabicPeriod"/>
            </a:pPr>
            <a:r>
              <a:rPr lang="en-GB" sz="4000" dirty="0" smtClean="0">
                <a:solidFill>
                  <a:schemeClr val="bg1"/>
                </a:solidFill>
              </a:rPr>
              <a:t>Uncle, father, mother, brother, nephew, grandfather</a:t>
            </a:r>
          </a:p>
          <a:p>
            <a:pPr marL="514350" indent="-514350" algn="ctr">
              <a:buAutoNum type="arabicPeriod"/>
            </a:pPr>
            <a:endParaRPr lang="en-GB" sz="4000" dirty="0">
              <a:solidFill>
                <a:schemeClr val="bg1"/>
              </a:solidFill>
            </a:endParaRPr>
          </a:p>
          <a:p>
            <a:pPr marL="514350" indent="-514350" algn="ctr">
              <a:buAutoNum type="arabicPeriod"/>
            </a:pPr>
            <a:r>
              <a:rPr lang="en-GB" sz="4000" dirty="0" smtClean="0">
                <a:solidFill>
                  <a:schemeClr val="bg1"/>
                </a:solidFill>
              </a:rPr>
              <a:t>Aunt, cousin, niece, teacher, twins, sister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77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15704" y="1900561"/>
            <a:ext cx="10759642" cy="2602166"/>
          </a:xfrm>
        </p:spPr>
        <p:txBody>
          <a:bodyPr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GB" sz="44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Right answer</a:t>
            </a:r>
            <a:r>
              <a:rPr lang="en-US" sz="44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44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mother</a:t>
            </a:r>
            <a:br>
              <a:rPr lang="en-GB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teacher</a:t>
            </a:r>
            <a:endParaRPr lang="en-GB" sz="44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972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4760" y="642688"/>
            <a:ext cx="10759642" cy="1927517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9"/>
            <a:ext cx="2352552" cy="806590"/>
          </a:xfrm>
          <a:prstGeom prst="rect">
            <a:avLst/>
          </a:prstGeom>
        </p:spPr>
      </p:pic>
      <p:sp>
        <p:nvSpPr>
          <p:cNvPr id="9" name="Rectangle 8">
            <a:hlinkClick r:id="rId5" action="ppaction://hlinksldjump"/>
          </p:cNvPr>
          <p:cNvSpPr/>
          <p:nvPr/>
        </p:nvSpPr>
        <p:spPr>
          <a:xfrm>
            <a:off x="5199230" y="5690466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624814" y="427155"/>
            <a:ext cx="1094361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endParaRPr lang="de-DE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Put the letters in the correct order</a:t>
            </a:r>
            <a:endParaRPr lang="ru-RU" sz="3500" b="1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36371" y="2243126"/>
            <a:ext cx="49179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3200" dirty="0" err="1" smtClean="0">
                <a:solidFill>
                  <a:schemeClr val="bg1"/>
                </a:solidFill>
              </a:rPr>
              <a:t>herfat</a:t>
            </a:r>
            <a:endParaRPr lang="en-GB" sz="3200" dirty="0" smtClean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r>
              <a:rPr lang="en-GB" sz="3200" dirty="0" err="1" smtClean="0">
                <a:solidFill>
                  <a:schemeClr val="bg1"/>
                </a:solidFill>
              </a:rPr>
              <a:t>etp</a:t>
            </a:r>
            <a:endParaRPr lang="en-GB" sz="3200" dirty="0" smtClean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r>
              <a:rPr lang="en-GB" sz="3200" dirty="0" err="1" smtClean="0">
                <a:solidFill>
                  <a:schemeClr val="bg1"/>
                </a:solidFill>
              </a:rPr>
              <a:t>incuso</a:t>
            </a:r>
            <a:endParaRPr lang="en-GB" sz="3200" dirty="0" smtClean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r>
              <a:rPr lang="en-GB" sz="3200" dirty="0" err="1" smtClean="0">
                <a:solidFill>
                  <a:schemeClr val="bg1"/>
                </a:solidFill>
              </a:rPr>
              <a:t>wtnis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17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Вернуться к выбору тем→</a:t>
            </a:r>
            <a:endParaRPr lang="ru-RU" sz="2500" u="sng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94973" y="2235235"/>
            <a:ext cx="4272453" cy="323931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36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36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  <a:r>
              <a:rPr lang="en-GB" sz="36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6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pet</a:t>
            </a:r>
            <a:r>
              <a:rPr lang="en-GB" sz="36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6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GB" sz="36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cousin </a:t>
            </a:r>
            <a:br>
              <a:rPr lang="en-GB" sz="36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GB" sz="36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twins</a:t>
            </a:r>
            <a:r>
              <a:rPr lang="en-GB" sz="28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8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xmlns="" id="{FEF027A6-C411-4107-87C0-6B0269C8F8AB}"/>
              </a:ext>
            </a:extLst>
          </p:cNvPr>
          <p:cNvSpPr txBox="1">
            <a:spLocks/>
          </p:cNvSpPr>
          <p:nvPr/>
        </p:nvSpPr>
        <p:spPr>
          <a:xfrm>
            <a:off x="715704" y="721972"/>
            <a:ext cx="10759642" cy="1513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Right answer</a:t>
            </a:r>
            <a:endParaRPr lang="en-GB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152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619326" y="670474"/>
            <a:ext cx="10953345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Read </a:t>
            </a:r>
            <a:r>
              <a:rPr lang="en-US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text and fill in the 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gaps</a:t>
            </a:r>
            <a:r>
              <a:rPr lang="ru-RU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</a:t>
            </a:r>
            <a:r>
              <a:rPr lang="en-US" sz="3500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my/ </a:t>
            </a:r>
            <a:r>
              <a:rPr lang="en-US" sz="3500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her/ their</a:t>
            </a:r>
            <a:endParaRPr lang="en-US" sz="3500" b="1" i="1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27435" y="2278398"/>
            <a:ext cx="99383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/>
            <a:r>
              <a:rPr lang="en-GB" sz="3200" dirty="0" smtClean="0">
                <a:solidFill>
                  <a:schemeClr val="bg1"/>
                </a:solidFill>
              </a:rPr>
              <a:t>___(1) name is Ted. I’m 11. I have got a sister. ___(2) name is Jessy and there is a mess in ___(3) room. I have got two brothers. They are twins. ___(4) names are Bill and Tony. There are a lot of toys in ___(5) bedroom</a:t>
            </a:r>
            <a:r>
              <a:rPr lang="en-GB" sz="3200" dirty="0" smtClean="0">
                <a:solidFill>
                  <a:schemeClr val="bg1"/>
                </a:solidFill>
              </a:rPr>
              <a:t>.</a:t>
            </a:r>
            <a:endParaRPr lang="en-GB" sz="3200" dirty="0" smtClean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985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4407774" y="1936086"/>
            <a:ext cx="3375499" cy="3920247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GB" sz="31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1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en-GB" sz="31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1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1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Her</a:t>
            </a:r>
            <a:br>
              <a:rPr lang="en-GB" sz="31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1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Her</a:t>
            </a:r>
            <a:br>
              <a:rPr lang="en-GB" sz="31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1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Their</a:t>
            </a:r>
            <a:br>
              <a:rPr lang="en-GB" sz="31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1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Their</a:t>
            </a:r>
            <a:br>
              <a:rPr lang="en-GB" sz="31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DB50B853-054E-4AD9-B8F1-27D474ED2739}"/>
              </a:ext>
            </a:extLst>
          </p:cNvPr>
          <p:cNvSpPr txBox="1">
            <a:spLocks/>
          </p:cNvSpPr>
          <p:nvPr/>
        </p:nvSpPr>
        <p:spPr>
          <a:xfrm>
            <a:off x="715703" y="565619"/>
            <a:ext cx="10759642" cy="11367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cs typeface="Arial" panose="020B0604020202020204" pitchFamily="34" charset="0"/>
              </a:rPr>
              <a:t>Right answer</a:t>
            </a:r>
            <a:endParaRPr lang="en-GB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303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865" y="589962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2052616" y="6102864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0113" y="1120572"/>
            <a:ext cx="113330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/>
            <a:endParaRPr lang="en-US" sz="2800" dirty="0">
              <a:solidFill>
                <a:schemeClr val="bg1"/>
              </a:solidFill>
            </a:endParaRPr>
          </a:p>
          <a:p>
            <a:pPr indent="450000" algn="just"/>
            <a:r>
              <a:rPr lang="en-US" sz="2800" dirty="0">
                <a:solidFill>
                  <a:schemeClr val="bg1"/>
                </a:solidFill>
              </a:rPr>
              <a:t>My name is Polly. I am </a:t>
            </a:r>
            <a:r>
              <a:rPr lang="en-US" sz="2800" dirty="0" smtClean="0">
                <a:solidFill>
                  <a:schemeClr val="bg1"/>
                </a:solidFill>
              </a:rPr>
              <a:t>from England. </a:t>
            </a:r>
            <a:r>
              <a:rPr lang="en-US" sz="2800" dirty="0">
                <a:solidFill>
                  <a:schemeClr val="bg1"/>
                </a:solidFill>
              </a:rPr>
              <a:t>I am eight. I have got </a:t>
            </a:r>
            <a:r>
              <a:rPr lang="en-US" sz="2800" dirty="0" smtClean="0">
                <a:solidFill>
                  <a:schemeClr val="bg1"/>
                </a:solidFill>
              </a:rPr>
              <a:t>a mother</a:t>
            </a:r>
            <a:r>
              <a:rPr lang="en-US" sz="2800" dirty="0">
                <a:solidFill>
                  <a:schemeClr val="bg1"/>
                </a:solidFill>
              </a:rPr>
              <a:t>, a father and a (</a:t>
            </a:r>
            <a:r>
              <a:rPr lang="en-US" sz="2800" dirty="0" smtClean="0">
                <a:solidFill>
                  <a:schemeClr val="bg1"/>
                </a:solidFill>
              </a:rPr>
              <a:t>six + three) </a:t>
            </a:r>
            <a:r>
              <a:rPr lang="en-US" sz="2800" b="1" i="1" u="sng" dirty="0">
                <a:solidFill>
                  <a:schemeClr val="bg1"/>
                </a:solidFill>
              </a:rPr>
              <a:t>brother</a:t>
            </a:r>
            <a:r>
              <a:rPr lang="en-US" sz="2800" b="1" i="1" dirty="0">
                <a:solidFill>
                  <a:schemeClr val="bg1"/>
                </a:solidFill>
              </a:rPr>
              <a:t>.</a:t>
            </a:r>
            <a:r>
              <a:rPr lang="en-US" sz="2800" dirty="0">
                <a:solidFill>
                  <a:schemeClr val="bg1"/>
                </a:solidFill>
              </a:rPr>
              <a:t> My brother </a:t>
            </a:r>
            <a:r>
              <a:rPr lang="en-US" sz="2800" dirty="0" smtClean="0">
                <a:solidFill>
                  <a:schemeClr val="bg1"/>
                </a:solidFill>
              </a:rPr>
              <a:t>is (four - one</a:t>
            </a:r>
            <a:r>
              <a:rPr lang="en-US" sz="2800" dirty="0">
                <a:solidFill>
                  <a:schemeClr val="bg1"/>
                </a:solidFill>
              </a:rPr>
              <a:t>) …………… He has got many (</a:t>
            </a:r>
            <a:r>
              <a:rPr lang="en-US" sz="2800" dirty="0" smtClean="0">
                <a:solidFill>
                  <a:schemeClr val="bg1"/>
                </a:solidFill>
              </a:rPr>
              <a:t>five + three</a:t>
            </a:r>
            <a:r>
              <a:rPr lang="en-US" sz="2800" dirty="0">
                <a:solidFill>
                  <a:schemeClr val="bg1"/>
                </a:solidFill>
              </a:rPr>
              <a:t>) ……………….: </a:t>
            </a:r>
            <a:r>
              <a:rPr lang="en-US" sz="2800" dirty="0" smtClean="0">
                <a:solidFill>
                  <a:schemeClr val="bg1"/>
                </a:solidFill>
              </a:rPr>
              <a:t>cars, robots </a:t>
            </a:r>
            <a:r>
              <a:rPr lang="en-US" sz="2800" dirty="0">
                <a:solidFill>
                  <a:schemeClr val="bg1"/>
                </a:solidFill>
              </a:rPr>
              <a:t>and (</a:t>
            </a:r>
            <a:r>
              <a:rPr lang="en-US" sz="2800" dirty="0" smtClean="0">
                <a:solidFill>
                  <a:schemeClr val="bg1"/>
                </a:solidFill>
              </a:rPr>
              <a:t>eight + two</a:t>
            </a:r>
            <a:r>
              <a:rPr lang="en-US" sz="2800" dirty="0">
                <a:solidFill>
                  <a:schemeClr val="bg1"/>
                </a:solidFill>
              </a:rPr>
              <a:t>) ……………….. My brother and I like to run, </a:t>
            </a:r>
            <a:r>
              <a:rPr lang="en-US" sz="2800" dirty="0" smtClean="0">
                <a:solidFill>
                  <a:schemeClr val="bg1"/>
                </a:solidFill>
              </a:rPr>
              <a:t>to jump </a:t>
            </a:r>
            <a:r>
              <a:rPr lang="en-US" sz="2800" dirty="0">
                <a:solidFill>
                  <a:schemeClr val="bg1"/>
                </a:solidFill>
              </a:rPr>
              <a:t>and to (five-one) ……………</a:t>
            </a:r>
          </a:p>
          <a:p>
            <a:pPr indent="450000" algn="just"/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2"/>
          <p:cNvSpPr/>
          <p:nvPr/>
        </p:nvSpPr>
        <p:spPr>
          <a:xfrm>
            <a:off x="619950" y="186914"/>
            <a:ext cx="1095334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Read </a:t>
            </a:r>
            <a:r>
              <a:rPr lang="en-US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text 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complete it</a:t>
            </a:r>
            <a:r>
              <a:rPr lang="en-GB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You need to count to get the answers</a:t>
            </a:r>
            <a:endParaRPr lang="en-US" sz="3500" b="1" i="1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955855"/>
              </p:ext>
            </p:extLst>
          </p:nvPr>
        </p:nvGraphicFramePr>
        <p:xfrm>
          <a:off x="6096622" y="3999744"/>
          <a:ext cx="5418666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xmlns="" val="23711744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1506762092"/>
                    </a:ext>
                  </a:extLst>
                </a:gridCol>
              </a:tblGrid>
              <a:tr h="395215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1</a:t>
                      </a:r>
                      <a:r>
                        <a:rPr lang="ru-RU" sz="2400" baseline="0" dirty="0" smtClean="0"/>
                        <a:t> – </a:t>
                      </a:r>
                      <a:r>
                        <a:rPr lang="en-GB" sz="2400" baseline="0" dirty="0" smtClean="0"/>
                        <a:t>sister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6</a:t>
                      </a:r>
                      <a:r>
                        <a:rPr lang="en-GB" sz="2400" baseline="0" dirty="0" smtClean="0"/>
                        <a:t> – red</a:t>
                      </a:r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72224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2 – white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7 – big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26980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3 – ten</a:t>
                      </a:r>
                    </a:p>
                    <a:p>
                      <a:r>
                        <a:rPr lang="en-GB" sz="2400" dirty="0" smtClean="0"/>
                        <a:t>4 – draw</a:t>
                      </a:r>
                    </a:p>
                    <a:p>
                      <a:r>
                        <a:rPr lang="en-GB" sz="2400" dirty="0" smtClean="0"/>
                        <a:t>5</a:t>
                      </a:r>
                      <a:r>
                        <a:rPr lang="en-GB" sz="2400" baseline="0" dirty="0" smtClean="0"/>
                        <a:t> - brown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8 – toys</a:t>
                      </a:r>
                    </a:p>
                    <a:p>
                      <a:r>
                        <a:rPr lang="en-GB" sz="2400" b="1" i="1" u="none" strike="sngStrike" baseline="0" dirty="0" smtClean="0"/>
                        <a:t>9 – brother</a:t>
                      </a:r>
                    </a:p>
                    <a:p>
                      <a:r>
                        <a:rPr lang="en-GB" sz="2400" dirty="0" smtClean="0"/>
                        <a:t>10 - planes</a:t>
                      </a:r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22462044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54574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ISPRING_PLAYERS_CUSTOMIZATION" val="UEsDBBQAAgAIAAlvgUi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BAgAAFAACAAgACW+BSKkBxHb7AgAAsAgAABQAAAAAAAAAAQAAAAAAAAAAAHVuaXZlcnNhbC9wbGF5ZXIueG1sUEsFBgAAAAABAAEAQgAAAC0DAAAAAA=="/>
  <p:tag name="ISPRING_PRESENTATION_TITLE" val="СВОЯ ИГРА"/>
  <p:tag name="ARTICULATE_SLIDE_COUNT" val="42"/>
  <p:tag name="ARTICULATE_PROJECT_OPEN" val="0"/>
  <p:tag name="ISPRING_UUID" val="{057A1C99-AAD4-4B36-81AC-138FA0944F7E}"/>
  <p:tag name="ISPRING_RESOURCE_FOLDER" val="C:\Users\olga.kokoulina\Documents\СВОЯ ИГРА - Copy\"/>
  <p:tag name="ISPRING_PRESENTATION_PATH" val="C:\Users\olga.kokoulina\Documents\СВОЯ ИГРА - Copy.pptx"/>
  <p:tag name="ISPRING_PROJECT_FOLDER_UPDATED" val="1"/>
  <p:tag name="ISPRING_SCREEN_RECS_UPDATED" val="C:\Users\olga.kokoulina\Documents\СВОЯ ИГРА - Copy"/>
  <p:tag name="ISPRING_RESOURCE_PATHS_HASH_PRESENTER" val="30a29568428e1fbe1e9622116143a56fc151e3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Тема Office">
  <a:themeElements>
    <a:clrScheme name="Custom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EE599"/>
      </a:hlink>
      <a:folHlink>
        <a:srgbClr val="2D519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4637</TotalTime>
  <Words>604</Words>
  <Application>Microsoft Office PowerPoint</Application>
  <PresentationFormat>Произвольный</PresentationFormat>
  <Paragraphs>156</Paragraphs>
  <Slides>27</Slides>
  <Notes>27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Right answer  mother teacher</vt:lpstr>
      <vt:lpstr> </vt:lpstr>
      <vt:lpstr>1. father 2. pet 3. cousin  4. twins </vt:lpstr>
      <vt:lpstr>Презентация PowerPoint</vt:lpstr>
      <vt:lpstr>1. My 2. Her 3. Her 4. Their 5. Their </vt:lpstr>
      <vt:lpstr>Презентация PowerPoint</vt:lpstr>
      <vt:lpstr>Right answer  ten toys planes draw  </vt:lpstr>
      <vt:lpstr>Презентация PowerPoint</vt:lpstr>
      <vt:lpstr>Right answer  pen pencil desk bag books pencil case ruler rubber pencil sharpener chair</vt:lpstr>
      <vt:lpstr>Презентация PowerPoint</vt:lpstr>
      <vt:lpstr>Right answer </vt:lpstr>
      <vt:lpstr>Презентация PowerPoint</vt:lpstr>
      <vt:lpstr>Right answer</vt:lpstr>
      <vt:lpstr>Презентация PowerPoint</vt:lpstr>
      <vt:lpstr>Right answer</vt:lpstr>
      <vt:lpstr>Презентация PowerPoint</vt:lpstr>
      <vt:lpstr>Right answer  swimming pool beach two cinemas restaurant/café castle bus station railway station supermarket park</vt:lpstr>
      <vt:lpstr>Презентация PowerPoint</vt:lpstr>
      <vt:lpstr>Right answer  castle</vt:lpstr>
      <vt:lpstr>Презентация PowerPoint</vt:lpstr>
      <vt:lpstr>Right answer  </vt:lpstr>
      <vt:lpstr>Презентация PowerPoint</vt:lpstr>
      <vt:lpstr>Right answer  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СВОЯ ИГРА</dc:title>
  <dc:creator>Olga Kokoulina</dc:creator>
  <cp:lastModifiedBy>Учитель</cp:lastModifiedBy>
  <cp:revision>129</cp:revision>
  <dcterms:created xsi:type="dcterms:W3CDTF">2017-04-04T07:27:35Z</dcterms:created>
  <dcterms:modified xsi:type="dcterms:W3CDTF">2022-09-26T08:30:58Z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F2CB6D5A-1B8B-4A8E-ADC4-3A0669CDCAD4</vt:lpwstr>
  </property>
  <property fmtid="{D5CDD505-2E9C-101B-9397-08002B2CF9AE}" pid="3" name="ArticulatePath">
    <vt:lpwstr>Презентация2</vt:lpwstr>
  </property>
</Properties>
</file>